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6" r:id="rId2"/>
    <p:sldId id="260" r:id="rId3"/>
    <p:sldId id="259" r:id="rId4"/>
    <p:sldId id="258" r:id="rId5"/>
    <p:sldId id="261" r:id="rId6"/>
    <p:sldId id="263" r:id="rId7"/>
    <p:sldId id="264" r:id="rId8"/>
    <p:sldId id="265" r:id="rId9"/>
    <p:sldId id="269" r:id="rId10"/>
    <p:sldId id="266" r:id="rId11"/>
    <p:sldId id="267" r:id="rId12"/>
    <p:sldId id="257" r:id="rId13"/>
    <p:sldId id="262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7" autoAdjust="0"/>
    <p:restoredTop sz="88519" autoAdjust="0"/>
  </p:normalViewPr>
  <p:slideViewPr>
    <p:cSldViewPr snapToGrid="0">
      <p:cViewPr varScale="1">
        <p:scale>
          <a:sx n="55" d="100"/>
          <a:sy n="55" d="100"/>
        </p:scale>
        <p:origin x="10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71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13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355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09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419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956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169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31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0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81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6839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959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62819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832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044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567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83AF4-2D45-4280-8790-D76C9EED8E3A}" type="datetimeFigureOut">
              <a:rPr lang="ru-RU" smtClean="0"/>
              <a:t>22.12.2020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B697E31-B181-4844-8387-BFC98EFF7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16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16938" y="0"/>
            <a:ext cx="7156445" cy="1153311"/>
          </a:xfrm>
        </p:spPr>
        <p:txBody>
          <a:bodyPr>
            <a:noAutofit/>
          </a:bodyPr>
          <a:lstStyle/>
          <a:p>
            <a:pPr algn="ctr"/>
            <a:r>
              <a:rPr lang="uk-UA" sz="40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Інформаційний лист </a:t>
            </a:r>
            <a:br>
              <a:rPr lang="uk-UA" sz="40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0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студенту-першокурснику</a:t>
            </a:r>
            <a:endParaRPr lang="ru-RU" sz="4000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8677" y="1153311"/>
            <a:ext cx="6994706" cy="601378"/>
          </a:xfrm>
        </p:spPr>
        <p:txBody>
          <a:bodyPr/>
          <a:lstStyle/>
          <a:p>
            <a:pPr algn="ctr"/>
            <a:r>
              <a:rPr lang="uk-UA" sz="28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«Уміння </a:t>
            </a:r>
            <a:r>
              <a:rPr lang="uk-UA" sz="2800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вчитися – це </a:t>
            </a:r>
            <a:r>
              <a:rPr lang="uk-UA" sz="28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мистецтво»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754688"/>
            <a:ext cx="8262851" cy="489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9" y="171797"/>
            <a:ext cx="9077498" cy="60944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655" y="1236133"/>
            <a:ext cx="2859272" cy="31928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"/>
            <a:ext cx="8596668" cy="793866"/>
          </a:xfrm>
        </p:spPr>
        <p:txBody>
          <a:bodyPr/>
          <a:lstStyle/>
          <a:p>
            <a:pPr lvl="0" algn="ctr"/>
            <a:r>
              <a:rPr lang="ru-RU" b="1" i="1" dirty="0">
                <a:solidFill>
                  <a:srgbClr val="BD582C">
                    <a:lumMod val="75000"/>
                  </a:srgbClr>
                </a:solidFill>
              </a:rPr>
              <a:t>Студент повинен </a:t>
            </a:r>
            <a:r>
              <a:rPr lang="ru-RU" b="1" i="1" dirty="0" err="1">
                <a:solidFill>
                  <a:srgbClr val="BD582C">
                    <a:lumMod val="75000"/>
                  </a:srgbClr>
                </a:solidFill>
              </a:rPr>
              <a:t>усвідомити</a:t>
            </a:r>
            <a:r>
              <a:rPr lang="ru-RU" b="1" i="1" dirty="0" smtClean="0">
                <a:solidFill>
                  <a:srgbClr val="BD582C">
                    <a:lumMod val="75000"/>
                  </a:srgbClr>
                </a:solidFill>
              </a:rPr>
              <a:t>: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32509" y="803997"/>
            <a:ext cx="9077498" cy="5237366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ru-RU" sz="2800" b="1" i="1" dirty="0" smtClean="0">
                <a:solidFill>
                  <a:srgbClr val="BD582C">
                    <a:lumMod val="75000"/>
                  </a:srgbClr>
                </a:solidFill>
              </a:rPr>
              <a:t>              «</a:t>
            </a:r>
            <a:r>
              <a:rPr lang="ru-RU" sz="2800" b="1" i="1" dirty="0">
                <a:solidFill>
                  <a:srgbClr val="BD582C">
                    <a:lumMod val="75000"/>
                  </a:srgbClr>
                </a:solidFill>
              </a:rPr>
              <a:t>Я РОБЛЮ КРОК ВПЕРЕД</a:t>
            </a:r>
            <a:r>
              <a:rPr lang="ru-RU" sz="2800" b="1" i="1" dirty="0" smtClean="0">
                <a:solidFill>
                  <a:srgbClr val="BD582C">
                    <a:lumMod val="75000"/>
                  </a:srgbClr>
                </a:solidFill>
              </a:rPr>
              <a:t>!»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709444" y="5620185"/>
            <a:ext cx="2142716" cy="1271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Напруження власних зусиль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353396" y="5620185"/>
            <a:ext cx="1697766" cy="1271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Міцні, осмислені знання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2369344" y="5630314"/>
            <a:ext cx="1999364" cy="12718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Щире бажання добре вчитися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677334" y="5662006"/>
            <a:ext cx="2047421" cy="1271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Роби все з задоволенням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6836848" y="5620185"/>
            <a:ext cx="1858265" cy="1271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Досягнутий працею успіх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40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3208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Порада № 1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15390" y="4539417"/>
            <a:ext cx="8758612" cy="231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Постійно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дбайте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про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своє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здоровя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Підтримуйте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чудову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фізичну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форму.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Піклуйся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про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свій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спокій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внутрішній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баланс.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83" y="914401"/>
            <a:ext cx="9326881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67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451" y="2014058"/>
            <a:ext cx="4206239" cy="3339338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7334" y="27875"/>
            <a:ext cx="85966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Порада № 2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522124"/>
            <a:ext cx="8478983" cy="287620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32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Починайте </a:t>
            </a:r>
            <a:r>
              <a:rPr lang="ru-RU" sz="3200" b="1" i="1" dirty="0">
                <a:solidFill>
                  <a:srgbClr val="BD582C">
                    <a:lumMod val="75000"/>
                  </a:srgbClr>
                </a:solidFill>
              </a:rPr>
              <a:t>день </a:t>
            </a:r>
            <a:r>
              <a:rPr lang="ru-RU" sz="3200" b="1" i="1" dirty="0" err="1">
                <a:solidFill>
                  <a:srgbClr val="BD582C">
                    <a:lumMod val="75000"/>
                  </a:srgbClr>
                </a:solidFill>
              </a:rPr>
              <a:t>із</a:t>
            </a:r>
            <a:r>
              <a:rPr lang="ru-RU" sz="3200" b="1" i="1" dirty="0">
                <a:solidFill>
                  <a:srgbClr val="BD582C">
                    <a:lumMod val="75000"/>
                  </a:srgbClr>
                </a:solidFill>
              </a:rPr>
              <a:t> </a:t>
            </a:r>
            <a:r>
              <a:rPr lang="ru-RU" sz="3200" b="1" i="1" dirty="0" err="1">
                <a:solidFill>
                  <a:srgbClr val="BD582C">
                    <a:lumMod val="75000"/>
                  </a:srgbClr>
                </a:solidFill>
              </a:rPr>
              <a:t>гарним</a:t>
            </a:r>
            <a:r>
              <a:rPr lang="ru-RU" sz="3200" b="1" i="1" dirty="0">
                <a:solidFill>
                  <a:srgbClr val="BD582C">
                    <a:lumMod val="75000"/>
                  </a:srgbClr>
                </a:solidFill>
              </a:rPr>
              <a:t> </a:t>
            </a: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настроєм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!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Підбадьорюйте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 і </a:t>
            </a: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налаштовуйте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 себе на позитив! 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10" y="1023446"/>
            <a:ext cx="3505504" cy="22191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322" y="971299"/>
            <a:ext cx="3505504" cy="2219136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328200" y="1669777"/>
            <a:ext cx="3381814" cy="121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spcBef>
                <a:spcPts val="0"/>
              </a:spcBef>
              <a:buClrTx/>
              <a:buSzTx/>
              <a:buFont typeface="Wingdings 3" charset="2"/>
              <a:buNone/>
            </a:pPr>
            <a:r>
              <a:rPr lang="ru-RU" sz="2400" b="1" i="1" dirty="0" smtClean="0">
                <a:solidFill>
                  <a:srgbClr val="BD582C">
                    <a:lumMod val="75000"/>
                  </a:srgbClr>
                </a:solidFill>
              </a:rPr>
              <a:t>ВСЕ БУДЕ ДОБРЕ! </a:t>
            </a:r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483927" y="1669778"/>
            <a:ext cx="3139209" cy="923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spcBef>
                <a:spcPts val="0"/>
              </a:spcBef>
              <a:buClrTx/>
              <a:buSzTx/>
              <a:buFont typeface="Wingdings 3" charset="2"/>
              <a:buNone/>
            </a:pPr>
            <a:r>
              <a:rPr lang="ru-RU" sz="2400" b="1" i="1" dirty="0" smtClean="0">
                <a:solidFill>
                  <a:srgbClr val="BD582C">
                    <a:lumMod val="75000"/>
                  </a:srgbClr>
                </a:solidFill>
              </a:rPr>
              <a:t>Я ЦЕ СМОЖУ!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42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92" y="2861684"/>
            <a:ext cx="8476480" cy="35960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640" y="3244"/>
            <a:ext cx="8596668" cy="803564"/>
          </a:xfrm>
        </p:spPr>
        <p:txBody>
          <a:bodyPr/>
          <a:lstStyle/>
          <a:p>
            <a:pPr algn="ctr"/>
            <a:r>
              <a:rPr lang="uk-U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Порада № </a:t>
            </a:r>
            <a:r>
              <a:rPr lang="uk-UA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4640" y="1147156"/>
            <a:ext cx="4353367" cy="20883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82974" y="2287411"/>
            <a:ext cx="533677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Скажіть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accent2">
                    <a:lumMod val="75000"/>
                  </a:schemeClr>
                </a:solidFill>
              </a:rPr>
              <a:t>шкідливим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accent2">
                    <a:lumMod val="75000"/>
                  </a:schemeClr>
                </a:solidFill>
              </a:rPr>
              <a:t>звичкам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 «</a:t>
            </a:r>
            <a:r>
              <a:rPr lang="ru-RU" sz="3200" b="1" i="1" dirty="0" err="1">
                <a:solidFill>
                  <a:schemeClr val="accent2">
                    <a:lumMod val="75000"/>
                  </a:schemeClr>
                </a:solidFill>
              </a:rPr>
              <a:t>Ні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!»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38007" y="849327"/>
            <a:ext cx="57856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Дотримуйтеся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здорового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способу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життя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95548" y="6196705"/>
            <a:ext cx="66501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Бути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здоровим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–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це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модно!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4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324" y="3580015"/>
            <a:ext cx="4971012" cy="298426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668" y="0"/>
            <a:ext cx="8596668" cy="770313"/>
          </a:xfrm>
        </p:spPr>
        <p:txBody>
          <a:bodyPr/>
          <a:lstStyle/>
          <a:p>
            <a:pPr algn="ctr"/>
            <a:r>
              <a:rPr lang="uk-UA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Порада № 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469322"/>
            <a:ext cx="4280731" cy="172073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3200" b="1" i="1" dirty="0" err="1">
                <a:solidFill>
                  <a:schemeClr val="accent2">
                    <a:lumMod val="75000"/>
                  </a:schemeClr>
                </a:solidFill>
              </a:rPr>
              <a:t>Використовуйте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accent2">
                    <a:lumMod val="75000"/>
                  </a:schemeClr>
                </a:solidFill>
              </a:rPr>
              <a:t>агресивну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>
                <a:solidFill>
                  <a:schemeClr val="accent2">
                    <a:lumMod val="75000"/>
                  </a:schemeClr>
                </a:solidFill>
              </a:rPr>
              <a:t>енергію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 з мирною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метою.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50833" y="1650126"/>
            <a:ext cx="48823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457200">
              <a:spcBef>
                <a:spcPts val="1000"/>
              </a:spcBef>
              <a:buClr>
                <a:srgbClr val="E48312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3200" b="1" i="1" dirty="0" err="1">
                <a:solidFill>
                  <a:srgbClr val="BD582C">
                    <a:lumMod val="75000"/>
                  </a:srgbClr>
                </a:solidFill>
              </a:rPr>
              <a:t>Навчіться</a:t>
            </a:r>
            <a:r>
              <a:rPr lang="ru-RU" sz="3200" b="1" i="1" dirty="0">
                <a:solidFill>
                  <a:srgbClr val="BD582C">
                    <a:lumMod val="75000"/>
                  </a:srgbClr>
                </a:solidFill>
              </a:rPr>
              <a:t> </a:t>
            </a:r>
            <a:r>
              <a:rPr lang="ru-RU" sz="3200" b="1" i="1" dirty="0" err="1">
                <a:solidFill>
                  <a:srgbClr val="BD582C">
                    <a:lumMod val="75000"/>
                  </a:srgbClr>
                </a:solidFill>
              </a:rPr>
              <a:t>керувати</a:t>
            </a:r>
            <a:r>
              <a:rPr lang="ru-RU" sz="3200" b="1" i="1" dirty="0">
                <a:solidFill>
                  <a:srgbClr val="BD582C">
                    <a:lumMod val="75000"/>
                  </a:srgbClr>
                </a:solidFill>
              </a:rPr>
              <a:t> </a:t>
            </a:r>
            <a:r>
              <a:rPr lang="ru-RU" sz="3200" b="1" i="1" dirty="0" err="1">
                <a:solidFill>
                  <a:srgbClr val="BD582C">
                    <a:lumMod val="75000"/>
                  </a:srgbClr>
                </a:solidFill>
              </a:rPr>
              <a:t>своїми</a:t>
            </a:r>
            <a:r>
              <a:rPr lang="ru-RU" sz="3200" b="1" i="1" dirty="0">
                <a:solidFill>
                  <a:srgbClr val="BD582C">
                    <a:lumMod val="75000"/>
                  </a:srgbClr>
                </a:solidFill>
              </a:rPr>
              <a:t> </a:t>
            </a:r>
            <a:r>
              <a:rPr lang="ru-RU" sz="3200" b="1" i="1" dirty="0" err="1">
                <a:solidFill>
                  <a:srgbClr val="BD582C">
                    <a:lumMod val="75000"/>
                  </a:srgbClr>
                </a:solidFill>
              </a:rPr>
              <a:t>емоціями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.</a:t>
            </a:r>
            <a:endParaRPr lang="ru-RU" sz="3200" b="1" i="1" dirty="0">
              <a:solidFill>
                <a:srgbClr val="BD582C">
                  <a:lumMod val="75000"/>
                </a:srgb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90" y="1064029"/>
            <a:ext cx="5469772" cy="280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8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58" y="2530834"/>
            <a:ext cx="6068291" cy="22610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080" y="42096"/>
            <a:ext cx="8596668" cy="1320800"/>
          </a:xfrm>
        </p:spPr>
        <p:txBody>
          <a:bodyPr/>
          <a:lstStyle/>
          <a:p>
            <a:pPr algn="ctr"/>
            <a:r>
              <a:rPr lang="uk-UA" b="1" dirty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Порада № </a:t>
            </a:r>
            <a:r>
              <a:rPr lang="uk-UA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9258" y="1142041"/>
            <a:ext cx="5403273" cy="1214377"/>
          </a:xfrm>
        </p:spPr>
        <p:txBody>
          <a:bodyPr>
            <a:normAutofit/>
          </a:bodyPr>
          <a:lstStyle/>
          <a:p>
            <a:pPr lvl="0">
              <a:buClr>
                <a:srgbClr val="E48312"/>
              </a:buClr>
              <a:buFont typeface="Wingdings" panose="05000000000000000000" pitchFamily="2" charset="2"/>
              <a:buChar char="Ø"/>
            </a:pP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Будьте </a:t>
            </a: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доброзичливі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 до </a:t>
            </a: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інших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!</a:t>
            </a:r>
            <a:endParaRPr lang="ru-RU" sz="32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6519" b="14000"/>
          <a:stretch/>
        </p:blipFill>
        <p:spPr>
          <a:xfrm>
            <a:off x="5228706" y="706729"/>
            <a:ext cx="4355868" cy="18546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9258" y="4842301"/>
            <a:ext cx="39069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457200">
              <a:spcBef>
                <a:spcPts val="1000"/>
              </a:spcBef>
              <a:buClr>
                <a:srgbClr val="E48312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Уникайте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конфліктних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3200" b="1" i="1" dirty="0" err="1" smtClean="0">
                <a:solidFill>
                  <a:schemeClr val="accent2">
                    <a:lumMod val="75000"/>
                  </a:schemeClr>
                </a:solidFill>
              </a:rPr>
              <a:t>ситуацій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!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85798" y="3122756"/>
            <a:ext cx="3873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457200">
              <a:spcBef>
                <a:spcPts val="1000"/>
              </a:spcBef>
              <a:buClr>
                <a:srgbClr val="E48312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Спілкуйтесь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 позитивно!</a:t>
            </a:r>
            <a:endParaRPr lang="ru-RU" sz="32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6320" t="16221" r="6955" b="10780"/>
          <a:stretch/>
        </p:blipFill>
        <p:spPr>
          <a:xfrm>
            <a:off x="4034038" y="4842301"/>
            <a:ext cx="5303519" cy="156966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647077" y="6250021"/>
            <a:ext cx="38270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457200">
              <a:spcBef>
                <a:spcPts val="1000"/>
              </a:spcBef>
              <a:buClr>
                <a:srgbClr val="E48312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2400" b="1" i="1" dirty="0" err="1" smtClean="0">
                <a:solidFill>
                  <a:srgbClr val="BD582C">
                    <a:lumMod val="75000"/>
                  </a:srgbClr>
                </a:solidFill>
              </a:rPr>
              <a:t>Знайдено</a:t>
            </a:r>
            <a:r>
              <a:rPr lang="ru-RU" sz="2400" b="1" i="1" dirty="0" smtClean="0">
                <a:solidFill>
                  <a:srgbClr val="BD582C">
                    <a:lumMod val="75000"/>
                  </a:srgbClr>
                </a:solidFill>
              </a:rPr>
              <a:t> </a:t>
            </a:r>
            <a:r>
              <a:rPr lang="ru-RU" sz="2400" b="1" i="1" dirty="0" err="1" smtClean="0">
                <a:solidFill>
                  <a:srgbClr val="BD582C">
                    <a:lumMod val="75000"/>
                  </a:srgbClr>
                </a:solidFill>
              </a:rPr>
              <a:t>компроміс</a:t>
            </a:r>
            <a:r>
              <a:rPr lang="ru-RU" sz="2400" b="1" i="1" dirty="0" smtClean="0">
                <a:solidFill>
                  <a:srgbClr val="BD582C">
                    <a:lumMod val="75000"/>
                  </a:srgbClr>
                </a:solidFill>
              </a:rPr>
              <a:t>!</a:t>
            </a:r>
            <a:endParaRPr lang="ru-RU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73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6892" y="788319"/>
            <a:ext cx="5537376" cy="23559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2818"/>
            <a:ext cx="8596668" cy="1320800"/>
          </a:xfrm>
        </p:spPr>
        <p:txBody>
          <a:bodyPr/>
          <a:lstStyle/>
          <a:p>
            <a:pPr algn="ctr"/>
            <a:r>
              <a:rPr lang="uk-UA" b="1" dirty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Порада № </a:t>
            </a:r>
            <a:r>
              <a:rPr lang="uk-UA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46" y="5301795"/>
            <a:ext cx="4211189" cy="1760780"/>
          </a:xfrm>
        </p:spPr>
        <p:txBody>
          <a:bodyPr>
            <a:normAutofit/>
          </a:bodyPr>
          <a:lstStyle/>
          <a:p>
            <a:pPr marL="342000" indent="-342000"/>
            <a:r>
              <a:rPr lang="uk-UA" sz="3200" b="1" i="1" dirty="0" smtClean="0">
                <a:solidFill>
                  <a:schemeClr val="accent2">
                    <a:lumMod val="75000"/>
                  </a:schemeClr>
                </a:solidFill>
              </a:rPr>
              <a:t>Їх </a:t>
            </a:r>
            <a:r>
              <a:rPr lang="uk-UA" sz="3200" b="1" i="1" dirty="0">
                <a:solidFill>
                  <a:schemeClr val="accent2">
                    <a:lumMod val="75000"/>
                  </a:schemeClr>
                </a:solidFill>
              </a:rPr>
              <a:t>не можна </a:t>
            </a:r>
            <a:r>
              <a:rPr lang="uk-UA" sz="3200" b="1" i="1" dirty="0" smtClean="0">
                <a:solidFill>
                  <a:schemeClr val="accent2">
                    <a:lumMod val="75000"/>
                  </a:schemeClr>
                </a:solidFill>
              </a:rPr>
              <a:t>повернути!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6" y="788319"/>
            <a:ext cx="3820625" cy="245843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0984" y="3511146"/>
            <a:ext cx="4749402" cy="15434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000" indent="-342000"/>
            <a:r>
              <a:rPr lang="uk-UA" sz="3200" b="1" i="1" dirty="0" smtClean="0">
                <a:solidFill>
                  <a:schemeClr val="accent2">
                    <a:lumMod val="75000"/>
                  </a:schemeClr>
                </a:solidFill>
              </a:rPr>
              <a:t>Не витрачайте бездумно ані часу, ані слів!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6891" y="3391474"/>
            <a:ext cx="6115212" cy="342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320800"/>
          </a:xfrm>
        </p:spPr>
        <p:txBody>
          <a:bodyPr/>
          <a:lstStyle/>
          <a:p>
            <a:pPr algn="ctr"/>
            <a:r>
              <a:rPr lang="uk-UA" b="1" dirty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Порада № </a:t>
            </a:r>
            <a:r>
              <a:rPr lang="uk-UA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7</a:t>
            </a:r>
            <a:r>
              <a:rPr lang="uk-UA" b="1" dirty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/>
            </a:r>
            <a:br>
              <a:rPr lang="uk-UA" b="1" dirty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</a:br>
            <a:r>
              <a:rPr lang="uk-UA" sz="2800" b="1" dirty="0" err="1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Грамотно</a:t>
            </a:r>
            <a:r>
              <a:rPr lang="uk-UA" sz="2800" b="1" dirty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 готуємося до </a:t>
            </a:r>
            <a:r>
              <a:rPr lang="uk-UA" sz="2800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іспитів!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66801"/>
            <a:ext cx="11410950" cy="5791199"/>
          </a:xfrm>
        </p:spPr>
        <p:txBody>
          <a:bodyPr numCol="2">
            <a:noAutofit/>
          </a:bodyPr>
          <a:lstStyle/>
          <a:p>
            <a:pPr marL="0" indent="0" algn="ctr">
              <a:buNone/>
            </a:pP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</a:rPr>
              <a:t>Запам'ятайте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</a:rPr>
              <a:t>іспити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 —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</a:rPr>
              <a:t>це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 свято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</a:rPr>
              <a:t>знань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</a:rPr>
              <a:t>розуму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sz="2000" i="1" dirty="0" err="1">
                <a:solidFill>
                  <a:schemeClr val="accent2">
                    <a:lumMod val="75000"/>
                  </a:schemeClr>
                </a:solidFill>
              </a:rPr>
              <a:t>кмітливості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1.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Організуйте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підготовку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до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іспитів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за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чітким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планом.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Складіть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режим дня, 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де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будуть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зазначені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години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для занять і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відпочинку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Визначте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свої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біологічні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ритми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(«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жайворонок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»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або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«сова») і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залежно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від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цього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максимально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завантажте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ранкові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або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навпаки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вечірні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години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враховуючи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періоди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інтелектуального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піднесення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години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спаду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Обладнайте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місце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для занять: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зручно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розмістіть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потрібні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підручники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посібники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конспекти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тощо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2. Правильно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організуйте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вивчення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навчального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матеріалу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Спершу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слід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переглянути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весь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матеріал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розподілити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його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так: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якщо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треба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вивчити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100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запитань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за 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4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дні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то в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перші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2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дні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вивчають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70 %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усього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обсягу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третього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дня —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решта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, четвертого 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—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повторюють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вивчене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 При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цьому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складні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теми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варто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чергувати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з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простішими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— не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обов'язково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вчити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всі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питання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поспіль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Найголовніше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ніколи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не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слід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намагатися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вивчити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весь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підручник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напам'ять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 Ваше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завдання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— не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визубрити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, а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зрозуміти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 Тому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концентруйте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увагу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на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головних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думках.</a:t>
            </a:r>
          </a:p>
          <a:p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3.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Обов'язково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робіть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короткі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перерви.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Намагайтеся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не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вживати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каву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міцний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чай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медичні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препарати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тощо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Нервова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система перед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іспитами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— у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стані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підвищеного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збудження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4.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Останні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24 год перед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іспитом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займіться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будь-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якою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справою, яка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відвертає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увагу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прогуляйтеся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послухайте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музику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добре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виспіться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займіться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буденними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справами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тощо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5. І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ще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... про шпаргалки.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Використання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шпаргалок на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іспиті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найчастіше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закінчується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дуже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сумно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 Вони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потрібні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лише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тим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хто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краще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запам'ятовує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матеріал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під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час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конспектування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—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викладений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коротко (у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вигляді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тез),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він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краще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тримається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у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пам'яті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 Шпаргалки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зручно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перечитувати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перед самим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іспитом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, а 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от </a:t>
            </a:r>
            <a:r>
              <a:rPr lang="ru-RU" sz="1700" i="1" dirty="0" err="1" smtClean="0">
                <a:solidFill>
                  <a:schemeClr val="accent2">
                    <a:lumMod val="75000"/>
                  </a:schemeClr>
                </a:solidFill>
              </a:rPr>
              <a:t>брати</a:t>
            </a:r>
            <a:r>
              <a:rPr lang="ru-RU" sz="1700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на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іспит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 не </a:t>
            </a:r>
            <a:r>
              <a:rPr lang="ru-RU" sz="1700" i="1" dirty="0" err="1">
                <a:solidFill>
                  <a:schemeClr val="accent2">
                    <a:lumMod val="75000"/>
                  </a:schemeClr>
                </a:solidFill>
              </a:rPr>
              <a:t>варто</a:t>
            </a:r>
            <a:r>
              <a:rPr lang="ru-RU" sz="1700" i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70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2999" r="3106"/>
          <a:stretch/>
        </p:blipFill>
        <p:spPr>
          <a:xfrm>
            <a:off x="7230533" y="4376713"/>
            <a:ext cx="3640667" cy="248128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198" y="0"/>
            <a:ext cx="8596668" cy="1320800"/>
          </a:xfrm>
        </p:spPr>
        <p:txBody>
          <a:bodyPr/>
          <a:lstStyle/>
          <a:p>
            <a:pPr algn="ctr"/>
            <a:r>
              <a:rPr lang="uk-UA" b="1" dirty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Порада № 8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33" y="2048933"/>
            <a:ext cx="6858000" cy="48090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2988" y="853182"/>
            <a:ext cx="84291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defTabSz="457200">
              <a:spcBef>
                <a:spcPts val="1000"/>
              </a:spcBef>
              <a:buClr>
                <a:srgbClr val="E48312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Впевненість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 у </a:t>
            </a: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собі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 — </a:t>
            </a: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запорука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 </a:t>
            </a: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життєвого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 </a:t>
            </a:r>
            <a:r>
              <a:rPr lang="ru-RU" sz="3200" b="1" i="1" dirty="0" err="1" smtClean="0">
                <a:solidFill>
                  <a:srgbClr val="BD582C">
                    <a:lumMod val="75000"/>
                  </a:srgbClr>
                </a:solidFill>
              </a:rPr>
              <a:t>успіху</a:t>
            </a:r>
            <a:r>
              <a:rPr lang="ru-RU" sz="3200" b="1" i="1" dirty="0" smtClean="0">
                <a:solidFill>
                  <a:srgbClr val="BD582C">
                    <a:lumMod val="75000"/>
                  </a:srgbClr>
                </a:solidFill>
              </a:rPr>
              <a:t> </a:t>
            </a:r>
            <a:endParaRPr lang="ru-RU" sz="3200" b="1" i="1" dirty="0">
              <a:solidFill>
                <a:srgbClr val="BD582C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12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859" y="1298263"/>
            <a:ext cx="6803757" cy="555973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354" y="0"/>
            <a:ext cx="9222804" cy="10228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«15 </a:t>
            </a:r>
            <a:r>
              <a:rPr lang="ru-RU" b="1" i="1" dirty="0" err="1">
                <a:solidFill>
                  <a:schemeClr val="accent2">
                    <a:lumMod val="75000"/>
                  </a:schemeClr>
                </a:solidFill>
              </a:rPr>
              <a:t>кроків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 до </a:t>
            </a:r>
            <a:r>
              <a:rPr lang="ru-RU" b="1" i="1" dirty="0" err="1">
                <a:solidFill>
                  <a:schemeClr val="accent2">
                    <a:lumMod val="75000"/>
                  </a:schemeClr>
                </a:solidFill>
              </a:rPr>
              <a:t>впевненості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 в </a:t>
            </a:r>
            <a:r>
              <a:rPr lang="ru-RU" b="1" i="1" dirty="0" err="1">
                <a:solidFill>
                  <a:schemeClr val="accent2">
                    <a:lumMod val="75000"/>
                  </a:schemeClr>
                </a:solidFill>
              </a:rPr>
              <a:t>собі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» </a:t>
            </a:r>
            <a:br>
              <a:rPr lang="ru-RU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200" b="1" i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sz="2200" b="1" i="1" dirty="0" err="1">
                <a:solidFill>
                  <a:schemeClr val="accent2">
                    <a:lumMod val="75000"/>
                  </a:schemeClr>
                </a:solidFill>
              </a:rPr>
              <a:t>Із</a:t>
            </a:r>
            <a:r>
              <a:rPr lang="ru-RU" sz="22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200" b="1" i="1" dirty="0" err="1">
                <a:solidFill>
                  <a:schemeClr val="accent2">
                    <a:lumMod val="75000"/>
                  </a:schemeClr>
                </a:solidFill>
              </a:rPr>
              <a:t>досвіду</a:t>
            </a:r>
            <a:r>
              <a:rPr lang="ru-RU" sz="22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200" b="1" i="1" dirty="0" err="1">
                <a:solidFill>
                  <a:schemeClr val="accent2">
                    <a:lumMod val="75000"/>
                  </a:schemeClr>
                </a:solidFill>
              </a:rPr>
              <a:t>відомого</a:t>
            </a:r>
            <a:r>
              <a:rPr lang="ru-RU" sz="22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200" b="1" i="1" dirty="0" err="1">
                <a:solidFill>
                  <a:schemeClr val="accent2">
                    <a:lumMod val="75000"/>
                  </a:schemeClr>
                </a:solidFill>
              </a:rPr>
              <a:t>американського</a:t>
            </a:r>
            <a:r>
              <a:rPr lang="ru-RU" sz="2200" b="1" i="1" dirty="0">
                <a:solidFill>
                  <a:schemeClr val="accent2">
                    <a:lumMod val="75000"/>
                  </a:schemeClr>
                </a:solidFill>
              </a:rPr>
              <a:t> психолога </a:t>
            </a:r>
            <a:r>
              <a:rPr lang="ru-RU" sz="2200" b="1" i="1" dirty="0" err="1">
                <a:solidFill>
                  <a:schemeClr val="accent2">
                    <a:lumMod val="75000"/>
                  </a:schemeClr>
                </a:solidFill>
              </a:rPr>
              <a:t>Філіпа</a:t>
            </a:r>
            <a:r>
              <a:rPr lang="ru-RU" sz="2200" b="1" i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200" b="1" i="1" dirty="0" err="1">
                <a:solidFill>
                  <a:schemeClr val="accent2">
                    <a:lumMod val="75000"/>
                  </a:schemeClr>
                </a:solidFill>
              </a:rPr>
              <a:t>Зімбардо</a:t>
            </a:r>
            <a:r>
              <a:rPr lang="ru-RU" sz="2200" b="1" i="1" dirty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i="1" dirty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970" y="1022888"/>
            <a:ext cx="9931830" cy="5750748"/>
          </a:xfrm>
        </p:spPr>
        <p:txBody>
          <a:bodyPr numCol="2">
            <a:noAutofit/>
          </a:bodyPr>
          <a:lstStyle/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Зізнайтеся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собі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у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своїх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сильних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слабких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сторонах і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відповідно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сформулюйте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свою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мету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Встановіть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для вас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цінне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у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вірите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яким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хотіли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би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бачити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своє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життя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endParaRPr lang="ru-RU" sz="1400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Проаналізуйте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свої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плани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й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оцініть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їх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з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погляду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сьогоднішнього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дня: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тепер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для вас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найголовніше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Докопайтеся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до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суті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проаналізуйте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своє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минуле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Спробуйте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зрозуміти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й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вибачити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тих,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хто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змусив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вас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страждати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допоміг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хоча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й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мав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змогу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Вибачте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собі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самому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минулі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помилки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Почуття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провини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й сорому 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допоможуть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вам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досягти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успіху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Не 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дозволяйте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собі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віддаватися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їм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Шукайте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причини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своєї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поведінки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у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фізичних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соціальних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економічних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аспектах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нинішньої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ситуації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а не у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своїх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вадах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забувайте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кожну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подію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можна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оцінити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по-різному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Такий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погляд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дасть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вам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змогу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поблажливо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ставитися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до людей і великодушно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переносити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те,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може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здатися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приниженням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чи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агресивністю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Ніколи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говоріть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про себе погано; 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приписуйте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собі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негативних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рис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: «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дурний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», «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потворний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», «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нездібний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», «невезучий»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тощо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Ваші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дії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можуть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мати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різну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оцінку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;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якщо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їх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конструктивно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критикують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скористуйтеся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цим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для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свого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блага, але не дозволяйте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іншим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критикувати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вас 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як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особистість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Пам'ятайте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інколи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поразка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—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це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удача; з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неї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можете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зробити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висновок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ставили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хибну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мету, 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варту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зусиль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а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можливих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неприємностей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вдалося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уникнути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миріться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з людьми,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заняттями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й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обставинами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які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змушують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вас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відчувати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свою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неповноцінність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Дозволяйте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собі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розслабитися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дослухатися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до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своїх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думок,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зайнятися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тим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вам до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душі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Так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зможете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краще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зрозуміти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себе.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Вправляйтеся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у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спілкуванні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;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насолоджуйтеся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відчуттям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тієї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енергії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якою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обмінюються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люди —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такі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несхожі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та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своєрідні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Не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треба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надто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оберігати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своє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«Я» —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воно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значно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міцніше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й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пластичніше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ніж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вам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здається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;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гнеться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але 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ламається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Нехай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краще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зазнає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короткочасного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емоційного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удару,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ніж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опиниться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бездіяльності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й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ізоляції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Поставте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собі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важливу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віддалену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мету, на шляху до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якої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треба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досягти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меншої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проміжної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Зважте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які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засоби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потрібні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щоб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досягти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цієї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мети. 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Не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залишайте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поза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увагою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кожен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свій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успішний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крок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і 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забувайте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заохотити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й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похвалити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себе. 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бійтеся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бути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нескромним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адже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вас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ніхто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чує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ts val="1500"/>
              </a:lnSpc>
              <a:spcBef>
                <a:spcPts val="0"/>
              </a:spcBef>
            </a:pP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Ви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— не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пасивний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об'єкт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на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який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звалюються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неприємності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не травинка, 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на яку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можуть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наступити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Ви — вершина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еволюційної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піраміди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втілення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надій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своїх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батьків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неповторна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особистість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Якщо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впевнені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собі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то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перешкоди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стають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для вас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викликом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а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виклик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спонукає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до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звершень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 І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неприємності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відступлять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тому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що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 smtClean="0">
                <a:solidFill>
                  <a:schemeClr val="accent2">
                    <a:lumMod val="50000"/>
                  </a:schemeClr>
                </a:solidFill>
              </a:rPr>
              <a:t>ви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замість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того,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щоб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турбуватися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як вам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жити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занурюєтеся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 в гущу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</a:rPr>
              <a:t>життя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457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2190303" y="1300437"/>
            <a:ext cx="1023129" cy="49730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Дій</a:t>
            </a:r>
            <a:r>
              <a:rPr lang="uk-UA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uk-UA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5604" y="1893082"/>
            <a:ext cx="1964267" cy="7264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uk-UA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</a:t>
            </a:r>
            <a:endParaRPr lang="ru-RU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5400000">
            <a:off x="1582972" y="1944276"/>
            <a:ext cx="13452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dist="38100" dir="2700000" algn="tl" rotWithShape="0">
                    <a:srgbClr val="BD582C"/>
                  </a:outerShdw>
                </a:effectLst>
                <a:ea typeface="+mj-ea"/>
                <a:cs typeface="+mj-cs"/>
              </a:rPr>
              <a:t>Мрій</a:t>
            </a: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700" y="3617953"/>
            <a:ext cx="3379727" cy="32400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71904" y="2777228"/>
            <a:ext cx="10070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700000" algn="tl" rotWithShape="0">
                    <a:srgbClr val="BD582C"/>
                  </a:outerShdw>
                </a:effectLst>
                <a:ea typeface="+mj-ea"/>
                <a:cs typeface="+mj-cs"/>
              </a:rPr>
              <a:t>ВІД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94112" y="1177528"/>
            <a:ext cx="389722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5400" b="1" i="1" dirty="0">
                <a:ln w="6600">
                  <a:solidFill>
                    <a:srgbClr val="BD582C"/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rgbClr val="BD582C"/>
                  </a:outerShdw>
                </a:effectLst>
                <a:ea typeface="+mj-ea"/>
                <a:cs typeface="+mj-cs"/>
              </a:rPr>
              <a:t>ЗАЛЕЖИТЬ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6494" y="1329989"/>
            <a:ext cx="128272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i="1" dirty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BD582C"/>
                  </a:outerShdw>
                </a:effectLst>
                <a:ea typeface="+mj-ea"/>
                <a:cs typeface="+mj-cs"/>
              </a:rPr>
              <a:t>ВСЕ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813696" y="2571588"/>
            <a:ext cx="203292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CCDDEA">
                    <a:lumMod val="50000"/>
                  </a:srgbClr>
                </a:solidFill>
                <a:effectLst>
                  <a:outerShdw dist="38100" dir="2700000" algn="tl" rotWithShape="0">
                    <a:srgbClr val="BD582C"/>
                  </a:outerShdw>
                </a:effectLst>
                <a:ea typeface="+mj-ea"/>
                <a:cs typeface="+mj-cs"/>
              </a:rPr>
              <a:t>ТЕБЕ</a:t>
            </a:r>
            <a:endParaRPr lang="uk-UA" sz="6000" b="1" dirty="0">
              <a:ln w="6600">
                <a:solidFill>
                  <a:srgbClr val="BD582C"/>
                </a:solidFill>
                <a:prstDash val="solid"/>
              </a:ln>
              <a:solidFill>
                <a:srgbClr val="CCDDEA">
                  <a:lumMod val="50000"/>
                </a:srgbClr>
              </a:solidFill>
              <a:effectLst>
                <a:outerShdw dist="38100" dir="2700000" algn="tl" rotWithShape="0">
                  <a:srgbClr val="BD582C"/>
                </a:outerShdw>
              </a:effectLst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27796" y="1481276"/>
            <a:ext cx="26148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Використовуй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2565" y="1790886"/>
            <a:ext cx="19255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Досягай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000099" y="2730104"/>
            <a:ext cx="268374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запитуй</a:t>
            </a:r>
            <a:endParaRPr lang="ru-RU" sz="5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46995" y="1816492"/>
            <a:ext cx="17459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Бажай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805742" y="2222538"/>
            <a:ext cx="2462534" cy="58477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Розвивайся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 rot="5400000">
            <a:off x="2145345" y="2722392"/>
            <a:ext cx="1066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Виконуй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23589" y="3228140"/>
            <a:ext cx="2694969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36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Застосовуй</a:t>
            </a:r>
            <a:endParaRPr lang="ru-RU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995984" y="2341992"/>
            <a:ext cx="292740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Спілкуйся</a:t>
            </a:r>
            <a:endParaRPr lang="ru-RU" sz="44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 rot="5400000">
            <a:off x="765861" y="2792075"/>
            <a:ext cx="16353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Плануй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 rot="5400000">
            <a:off x="5083702" y="2986040"/>
            <a:ext cx="17043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Поважай</a:t>
            </a:r>
            <a:endParaRPr lang="ru-RU" sz="28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95821" y="1814168"/>
            <a:ext cx="15199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Зроби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759095" y="2616909"/>
            <a:ext cx="1263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Крок</a:t>
            </a:r>
            <a:endParaRPr lang="ru-RU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062380" y="2420914"/>
            <a:ext cx="707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Мрій</a:t>
            </a:r>
            <a:endParaRPr lang="ru-RU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129769" y="3328794"/>
            <a:ext cx="6511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Мрій</a:t>
            </a:r>
            <a:endParaRPr lang="ru-RU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5400000">
            <a:off x="1166177" y="1342227"/>
            <a:ext cx="1382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Кажи </a:t>
            </a:r>
            <a:endParaRPr lang="ru-RU" sz="28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978593" y="3040419"/>
            <a:ext cx="1382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Живи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 rot="5400000">
            <a:off x="1463329" y="2425612"/>
            <a:ext cx="811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Люби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5025" y="2192452"/>
            <a:ext cx="1504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Люби</a:t>
            </a:r>
            <a:endParaRPr lang="ru-R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688812" y="1862051"/>
            <a:ext cx="15043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Люби</a:t>
            </a:r>
            <a:endParaRPr lang="ru-RU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 rot="5400000">
            <a:off x="4510249" y="1459348"/>
            <a:ext cx="18500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Прагни</a:t>
            </a:r>
            <a:endParaRPr lang="ru-RU" sz="36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802095" y="1955155"/>
            <a:ext cx="17732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3600" b="1" dirty="0">
                <a:solidFill>
                  <a:srgbClr val="CCDDEA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Прагни</a:t>
            </a:r>
            <a:endParaRPr lang="ru-RU" sz="3600" b="1" dirty="0">
              <a:solidFill>
                <a:srgbClr val="CCDDEA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403213" y="3590306"/>
            <a:ext cx="17957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Посміхайся</a:t>
            </a:r>
            <a:endParaRPr lang="ru-RU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-21021" y="2881863"/>
            <a:ext cx="15831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Думай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367399" y="1875989"/>
            <a:ext cx="13827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Посміхайся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66901" y="2535906"/>
            <a:ext cx="1382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Будь </a:t>
            </a:r>
            <a:endParaRPr lang="ru-RU" sz="28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851083" y="761943"/>
            <a:ext cx="1553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Дивуй</a:t>
            </a:r>
            <a:endParaRPr lang="ru-R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209967" y="3373835"/>
            <a:ext cx="13827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Тримай</a:t>
            </a:r>
            <a:endParaRPr lang="ru-RU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510566" y="953990"/>
            <a:ext cx="25337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Посміхайся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7117039" y="2098428"/>
            <a:ext cx="845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Будь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538750" y="1152380"/>
            <a:ext cx="1717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dirty="0" smtClean="0">
                <a:solidFill>
                  <a:srgbClr val="E48312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Враховуй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6001417" y="3406068"/>
            <a:ext cx="15023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rgbClr val="BD582C"/>
                  </a:outerShdw>
                </a:effectLst>
                <a:ea typeface="+mj-ea"/>
                <a:cs typeface="+mj-cs"/>
              </a:rPr>
              <a:t>Кажи</a:t>
            </a:r>
            <a:r>
              <a:rPr lang="uk-UA" sz="3600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  <a:ea typeface="+mj-ea"/>
                <a:cs typeface="+mj-cs"/>
              </a:rPr>
              <a:t> 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2750507" y="1242311"/>
            <a:ext cx="9396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7030A0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Почуй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505619" y="616903"/>
            <a:ext cx="1529586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3600" b="1" i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КАЖИ</a:t>
            </a:r>
            <a:endParaRPr lang="ru-RU" sz="3600" b="1" i="1" u="sng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459686" y="720273"/>
            <a:ext cx="312906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uk-UA" sz="36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</a:t>
            </a:r>
            <a:endParaRPr lang="ru-RU" sz="36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600235" y="724664"/>
            <a:ext cx="1261884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3600" b="1" i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ru-RU" sz="3600" b="1" i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ебе</a:t>
            </a:r>
            <a:endParaRPr lang="ru-RU" sz="3600" b="1" i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333636" y="3660490"/>
            <a:ext cx="2456122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3600" b="1" i="1" u="sng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ПоЧують</a:t>
            </a:r>
            <a:r>
              <a:rPr lang="ru-RU" sz="3600" b="1" i="1" u="sng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3600" b="1" i="1" u="sng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Прямоугольник 52"/>
          <p:cNvSpPr/>
          <p:nvPr/>
        </p:nvSpPr>
        <p:spPr>
          <a:xfrm rot="5400000">
            <a:off x="3660896" y="3995395"/>
            <a:ext cx="1156086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3600" b="1" i="1" u="sng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Тобі</a:t>
            </a:r>
            <a:endParaRPr lang="ru-RU" sz="3600" b="1" i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333370" y="3264085"/>
            <a:ext cx="1071127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3600" b="1" i="1" u="sng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ТУТ</a:t>
            </a:r>
            <a:endParaRPr lang="ru-RU" sz="3600" b="1" i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4334664" y="3846033"/>
            <a:ext cx="3507692" cy="646331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3600" b="1" i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ДоПоМОЖУТЬ</a:t>
            </a:r>
            <a:r>
              <a:rPr lang="ru-RU" sz="36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3600" b="1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440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320800"/>
          </a:xfrm>
        </p:spPr>
        <p:txBody>
          <a:bodyPr/>
          <a:lstStyle/>
          <a:p>
            <a:pPr algn="ctr"/>
            <a:r>
              <a:rPr lang="uk-UA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Дякую за увагу!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700" y="778933"/>
            <a:ext cx="8882302" cy="561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6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3467" y="0"/>
            <a:ext cx="8596668" cy="1320800"/>
          </a:xfrm>
        </p:spPr>
        <p:txBody>
          <a:bodyPr/>
          <a:lstStyle/>
          <a:p>
            <a:pPr algn="ctr"/>
            <a:r>
              <a:rPr lang="uk-UA" b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Чекаю на відгуки та пропозиції!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334" y="728133"/>
            <a:ext cx="8551333" cy="61298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21974" y="5628901"/>
            <a:ext cx="464422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000" b="1" i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Підготувала практичний психолог</a:t>
            </a:r>
          </a:p>
          <a:p>
            <a:r>
              <a:rPr lang="uk-UA" sz="2000" b="1" i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ВСП ЗМФК ЗНУ</a:t>
            </a:r>
          </a:p>
          <a:p>
            <a:r>
              <a:rPr lang="uk-UA" sz="2000" b="1" i="1" dirty="0" smtClean="0">
                <a:ln w="6600">
                  <a:solidFill>
                    <a:srgbClr val="BD582C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D582C"/>
                  </a:outerShdw>
                </a:effectLst>
              </a:rPr>
              <a:t>Юлія Володимирівна Іванова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319281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1202</TotalTime>
  <Words>994</Words>
  <Application>Microsoft Office PowerPoint</Application>
  <PresentationFormat>Широкоэкранный</PresentationFormat>
  <Paragraphs>112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Times New Roman</vt:lpstr>
      <vt:lpstr>Trebuchet MS</vt:lpstr>
      <vt:lpstr>Wingdings</vt:lpstr>
      <vt:lpstr>Wingdings 3</vt:lpstr>
      <vt:lpstr>Грань</vt:lpstr>
      <vt:lpstr>Інформаційний лист  студенту-першокурснику</vt:lpstr>
      <vt:lpstr>Студент повинен усвідомити:</vt:lpstr>
      <vt:lpstr>Порада № 1</vt:lpstr>
      <vt:lpstr>Порада № 2</vt:lpstr>
      <vt:lpstr>Порада № 3</vt:lpstr>
      <vt:lpstr>Порада № 4</vt:lpstr>
      <vt:lpstr>Порада № 5</vt:lpstr>
      <vt:lpstr>Порада № 6</vt:lpstr>
      <vt:lpstr>Порада № 7 Грамотно готуємося до іспитів!</vt:lpstr>
      <vt:lpstr>Порада № 8</vt:lpstr>
      <vt:lpstr>«15 кроків до впевненості в собі»  (Із досвіду відомого американського психолога Філіпа Зімбардо) </vt:lpstr>
      <vt:lpstr>Дій  </vt:lpstr>
      <vt:lpstr>Дякую за увагу!</vt:lpstr>
      <vt:lpstr>Чекаю на відгуки та пропозиції!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Інформаційний лист  студенту-першокурснику</dc:title>
  <dc:creator>Электро</dc:creator>
  <cp:lastModifiedBy>Электро</cp:lastModifiedBy>
  <cp:revision>65</cp:revision>
  <dcterms:created xsi:type="dcterms:W3CDTF">2020-12-11T07:46:51Z</dcterms:created>
  <dcterms:modified xsi:type="dcterms:W3CDTF">2020-12-22T07:13:14Z</dcterms:modified>
</cp:coreProperties>
</file>